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4630400" cy="8229600"/>
  <p:notesSz cx="8229600" cy="14630400"/>
  <p:embeddedFontLst>
    <p:embeddedFont>
      <p:font typeface="Crimson Pro Semi Bold"/>
      <p:regular r:id="rId18"/>
    </p:embeddedFont>
    <p:embeddedFont>
      <p:font typeface="Crimson Pro Semi Bold"/>
      <p:regular r:id="rId19"/>
    </p:embeddedFont>
    <p:embeddedFont>
      <p:font typeface="Crimson Pro Semi Bold"/>
      <p:regular r:id="rId20"/>
    </p:embeddedFont>
    <p:embeddedFont>
      <p:font typeface="Crimson Pro Semi Bold"/>
      <p:regular r:id="rId21"/>
    </p:embeddedFont>
    <p:embeddedFont>
      <p:font typeface="Heebo"/>
      <p:regular r:id="rId22"/>
    </p:embeddedFont>
    <p:embeddedFont>
      <p:font typeface="Heebo"/>
      <p:regular r:id="rId23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8" Type="http://schemas.openxmlformats.org/officeDocument/2006/relationships/font" Target="fonts/font1.fntdata"/><Relationship Id="rId19" Type="http://schemas.openxmlformats.org/officeDocument/2006/relationships/font" Target="fonts/font2.fntdata"/><Relationship Id="rId20" Type="http://schemas.openxmlformats.org/officeDocument/2006/relationships/font" Target="fonts/font3.fntdata"/><Relationship Id="rId21" Type="http://schemas.openxmlformats.org/officeDocument/2006/relationships/font" Target="fonts/font4.fntdata"/><Relationship Id="rId22" Type="http://schemas.openxmlformats.org/officeDocument/2006/relationships/font" Target="fonts/font5.fntdata"/><Relationship Id="rId23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hyperlink" Target="mailto:President@apasa-npc.org.za" TargetMode="External"/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5" Type="http://schemas.openxmlformats.org/officeDocument/2006/relationships/image" Target="../media/image-11-4.png"/><Relationship Id="rId6" Type="http://schemas.openxmlformats.org/officeDocument/2006/relationships/slideLayout" Target="../slideLayouts/slideLayout12.xml"/><Relationship Id="rId7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3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4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5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6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8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9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11204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History of Technical Vocational Training &amp; Apprenticeship in South Africa (1902 - Present)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47770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This presentation explores the evolution of vocational training in South Africa across twelve decades. We'll examine key legislation, socio-political influences, and the journey from exclusion to inclusion.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838468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E6AAC1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897850" y="5971103"/>
            <a:ext cx="154662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Heebo Medium" pitchFamily="34" charset="0"/>
                <a:ea typeface="Heebo Medium" pitchFamily="34" charset="-122"/>
                <a:cs typeface="Heebo Medium" pitchFamily="34" charset="-120"/>
              </a:rPr>
              <a:t>NM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270040" y="5821561"/>
            <a:ext cx="2793087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C4C4D"/>
                </a:solidFill>
                <a:latin typeface="Heebo Bold" pitchFamily="34" charset="0"/>
                <a:ea typeface="Heebo Bold" pitchFamily="34" charset="-122"/>
                <a:cs typeface="Heebo Bold" pitchFamily="34" charset="-120"/>
              </a:rPr>
              <a:t>by Nhlanhla  Magwaza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8871" y="732592"/>
            <a:ext cx="5160645" cy="644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050"/>
              </a:lnSpc>
              <a:buNone/>
            </a:pPr>
            <a:r>
              <a:rPr lang="en-US" sz="40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Summary &amp; Impact</a:t>
            </a:r>
            <a:endParaRPr lang="en-US" sz="4050" dirty="0"/>
          </a:p>
        </p:txBody>
      </p:sp>
      <p:sp>
        <p:nvSpPr>
          <p:cNvPr id="4" name="Text 1"/>
          <p:cNvSpPr/>
          <p:nvPr/>
        </p:nvSpPr>
        <p:spPr>
          <a:xfrm>
            <a:off x="6208871" y="1790224"/>
            <a:ext cx="3694748" cy="681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350"/>
              </a:lnSpc>
              <a:buNone/>
            </a:pPr>
            <a:r>
              <a:rPr lang="en-US" sz="53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121</a:t>
            </a:r>
            <a:endParaRPr lang="en-US" sz="5350" dirty="0"/>
          </a:p>
        </p:txBody>
      </p:sp>
      <p:sp>
        <p:nvSpPr>
          <p:cNvPr id="5" name="Text 2"/>
          <p:cNvSpPr/>
          <p:nvPr/>
        </p:nvSpPr>
        <p:spPr>
          <a:xfrm>
            <a:off x="6766084" y="2729270"/>
            <a:ext cx="2580323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Years of Evolution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6208871" y="3175516"/>
            <a:ext cx="3694748" cy="330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From exclusionary to inclusive system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0213181" y="1790224"/>
            <a:ext cx="3694748" cy="681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350"/>
              </a:lnSpc>
              <a:buNone/>
            </a:pPr>
            <a:r>
              <a:rPr lang="en-US" sz="53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50+</a:t>
            </a:r>
            <a:endParaRPr lang="en-US" sz="5350" dirty="0"/>
          </a:p>
        </p:txBody>
      </p:sp>
      <p:sp>
        <p:nvSpPr>
          <p:cNvPr id="8" name="Text 5"/>
          <p:cNvSpPr/>
          <p:nvPr/>
        </p:nvSpPr>
        <p:spPr>
          <a:xfrm>
            <a:off x="10770394" y="2729270"/>
            <a:ext cx="2580323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TVET Colleges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10213181" y="3175516"/>
            <a:ext cx="3694748" cy="330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Across nine provinces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8211026" y="4228148"/>
            <a:ext cx="3694748" cy="681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350"/>
              </a:lnSpc>
              <a:buNone/>
            </a:pPr>
            <a:r>
              <a:rPr lang="en-US" sz="53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21</a:t>
            </a:r>
            <a:endParaRPr lang="en-US" sz="5350" dirty="0"/>
          </a:p>
        </p:txBody>
      </p:sp>
      <p:sp>
        <p:nvSpPr>
          <p:cNvPr id="11" name="Text 8"/>
          <p:cNvSpPr/>
          <p:nvPr/>
        </p:nvSpPr>
        <p:spPr>
          <a:xfrm>
            <a:off x="8768239" y="5167193"/>
            <a:ext cx="2580323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SETAs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8211026" y="5613440"/>
            <a:ext cx="3694748" cy="660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Sector Education and Training Authorities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6208871" y="6506170"/>
            <a:ext cx="7699058" cy="990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South African TVET has transformed from a racially exclusive system to an inclusive framework. Current focus emphasizes demand-led occupational qualifications. Implementation relies on coordination between QCTO, NAMB, and SETAs.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9610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Thank You &amp; Contact Information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90" y="2953822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3747611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Nhlanhla Magwaza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4238030"/>
            <a:ext cx="22919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President, APASA and TVT Student at University of KwaZulu-Natal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304" y="2953822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12304" y="3747611"/>
            <a:ext cx="22920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Email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912304" y="4238030"/>
            <a:ext cx="22920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u="sng" dirty="0">
                <a:solidFill>
                  <a:srgbClr val="2150FE"/>
                </a:solidFill>
                <a:latin typeface="Heebo" pitchFamily="34" charset="0"/>
                <a:ea typeface="Heebo" pitchFamily="34" charset="-122"/>
                <a:cs typeface="Heebo" pitchFamily="34" charset="-120"/>
                <a:hlinkClick r:id="rId4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President@apasa-npc.org.za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44538" y="2953822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4538" y="3747611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Organizations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1544538" y="4238030"/>
            <a:ext cx="22919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APASA, UKZN and merSETA</a:t>
            </a:r>
            <a:endParaRPr lang="en-US" sz="1750" dirty="0"/>
          </a:p>
        </p:txBody>
      </p:sp>
      <p:sp>
        <p:nvSpPr>
          <p:cNvPr id="13" name="Text 7"/>
          <p:cNvSpPr/>
          <p:nvPr/>
        </p:nvSpPr>
        <p:spPr>
          <a:xfrm>
            <a:off x="6280190" y="5944791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Questions and discussion are welcome. Please reach out for additional information about South Africa's technical vocational training history and current initiatives.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8044" y="950000"/>
            <a:ext cx="7391995" cy="689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400"/>
              </a:lnSpc>
              <a:buNone/>
            </a:pPr>
            <a:r>
              <a:rPr lang="en-US" sz="43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Key Developments &amp; Legislation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6506051" y="1969651"/>
            <a:ext cx="30480" cy="5309949"/>
          </a:xfrm>
          <a:prstGeom prst="roundRect">
            <a:avLst>
              <a:gd name="adj" fmla="val 108513"/>
            </a:avLst>
          </a:prstGeom>
          <a:solidFill>
            <a:srgbClr val="D8D4D4"/>
          </a:solidFill>
          <a:ln/>
        </p:spPr>
      </p:sp>
      <p:sp>
        <p:nvSpPr>
          <p:cNvPr id="5" name="Shape 2"/>
          <p:cNvSpPr/>
          <p:nvPr/>
        </p:nvSpPr>
        <p:spPr>
          <a:xfrm>
            <a:off x="6723578" y="2450425"/>
            <a:ext cx="661392" cy="30480"/>
          </a:xfrm>
          <a:prstGeom prst="roundRect">
            <a:avLst>
              <a:gd name="adj" fmla="val 108513"/>
            </a:avLst>
          </a:prstGeom>
          <a:solidFill>
            <a:srgbClr val="D8D4D4"/>
          </a:solidFill>
          <a:ln/>
        </p:spPr>
      </p:sp>
      <p:sp>
        <p:nvSpPr>
          <p:cNvPr id="6" name="Shape 3"/>
          <p:cNvSpPr/>
          <p:nvPr/>
        </p:nvSpPr>
        <p:spPr>
          <a:xfrm>
            <a:off x="6258044" y="2217658"/>
            <a:ext cx="496014" cy="496014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733" y="2258973"/>
            <a:ext cx="330637" cy="41338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608570" y="2190036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Introduction</a:t>
            </a:r>
            <a:endParaRPr lang="en-US" sz="2150" dirty="0"/>
          </a:p>
        </p:txBody>
      </p:sp>
      <p:sp>
        <p:nvSpPr>
          <p:cNvPr id="9" name="Text 5"/>
          <p:cNvSpPr/>
          <p:nvPr/>
        </p:nvSpPr>
        <p:spPr>
          <a:xfrm>
            <a:off x="7608570" y="2666762"/>
            <a:ext cx="6250186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This presentation examines the evolution of technical vocational training in South Africa.</a:t>
            </a:r>
            <a:endParaRPr lang="en-US" sz="1700" dirty="0"/>
          </a:p>
        </p:txBody>
      </p:sp>
      <p:sp>
        <p:nvSpPr>
          <p:cNvPr id="10" name="Shape 6"/>
          <p:cNvSpPr/>
          <p:nvPr/>
        </p:nvSpPr>
        <p:spPr>
          <a:xfrm>
            <a:off x="6723578" y="4293870"/>
            <a:ext cx="661392" cy="30480"/>
          </a:xfrm>
          <a:prstGeom prst="roundRect">
            <a:avLst>
              <a:gd name="adj" fmla="val 108513"/>
            </a:avLst>
          </a:prstGeom>
          <a:solidFill>
            <a:srgbClr val="D8D4D4"/>
          </a:solidFill>
          <a:ln/>
        </p:spPr>
      </p:sp>
      <p:sp>
        <p:nvSpPr>
          <p:cNvPr id="11" name="Shape 7"/>
          <p:cNvSpPr/>
          <p:nvPr/>
        </p:nvSpPr>
        <p:spPr>
          <a:xfrm>
            <a:off x="6258044" y="4061103"/>
            <a:ext cx="496014" cy="496014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733" y="4102418"/>
            <a:ext cx="330637" cy="413385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608570" y="4033480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Historical Context</a:t>
            </a:r>
            <a:endParaRPr lang="en-US" sz="2150" dirty="0"/>
          </a:p>
        </p:txBody>
      </p:sp>
      <p:sp>
        <p:nvSpPr>
          <p:cNvPr id="14" name="Text 9"/>
          <p:cNvSpPr/>
          <p:nvPr/>
        </p:nvSpPr>
        <p:spPr>
          <a:xfrm>
            <a:off x="7608570" y="4510207"/>
            <a:ext cx="6250186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We'll explore how political, economic, and social factors shaped vocational education.</a:t>
            </a:r>
            <a:endParaRPr lang="en-US" sz="1700" dirty="0"/>
          </a:p>
        </p:txBody>
      </p:sp>
      <p:sp>
        <p:nvSpPr>
          <p:cNvPr id="15" name="Shape 10"/>
          <p:cNvSpPr/>
          <p:nvPr/>
        </p:nvSpPr>
        <p:spPr>
          <a:xfrm>
            <a:off x="6723578" y="6137315"/>
            <a:ext cx="661392" cy="30480"/>
          </a:xfrm>
          <a:prstGeom prst="roundRect">
            <a:avLst>
              <a:gd name="adj" fmla="val 108513"/>
            </a:avLst>
          </a:prstGeom>
          <a:solidFill>
            <a:srgbClr val="D8D4D4"/>
          </a:solidFill>
          <a:ln/>
        </p:spPr>
      </p:sp>
      <p:sp>
        <p:nvSpPr>
          <p:cNvPr id="16" name="Shape 11"/>
          <p:cNvSpPr/>
          <p:nvPr/>
        </p:nvSpPr>
        <p:spPr>
          <a:xfrm>
            <a:off x="6258044" y="5904548"/>
            <a:ext cx="496014" cy="496014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733" y="5945862"/>
            <a:ext cx="330637" cy="41338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608570" y="5876925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Current Landscape</a:t>
            </a:r>
            <a:endParaRPr lang="en-US" sz="2150" dirty="0"/>
          </a:p>
        </p:txBody>
      </p:sp>
      <p:sp>
        <p:nvSpPr>
          <p:cNvPr id="19" name="Text 13"/>
          <p:cNvSpPr/>
          <p:nvPr/>
        </p:nvSpPr>
        <p:spPr>
          <a:xfrm>
            <a:off x="7608570" y="6353651"/>
            <a:ext cx="6250186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The presentation concludes with modern reforms and ongoing challenges.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0423" y="737711"/>
            <a:ext cx="7105412" cy="673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300"/>
              </a:lnSpc>
              <a:buNone/>
            </a:pPr>
            <a:r>
              <a:rPr lang="en-US" sz="42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Early Foundations (1902-1920s)</a:t>
            </a:r>
            <a:endParaRPr lang="en-US" sz="42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423" y="1734145"/>
            <a:ext cx="1077278" cy="15861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40836" y="1949529"/>
            <a:ext cx="2806660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Post-War Reconstruction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7640836" y="2415302"/>
            <a:ext cx="6235541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6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After the Anglo-Boer War, technical education emerged as a priority.</a:t>
            </a:r>
            <a:endParaRPr lang="en-US" sz="16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423" y="3320296"/>
            <a:ext cx="1077278" cy="129266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40836" y="3535680"/>
            <a:ext cx="3252788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Transvaal Technical Institute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7640836" y="4001453"/>
            <a:ext cx="6235541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6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Established in 1903 to develop skills for mining and railways.</a:t>
            </a:r>
            <a:endParaRPr lang="en-US" sz="16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423" y="4612958"/>
            <a:ext cx="1077278" cy="129266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40836" y="4828342"/>
            <a:ext cx="2693194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Racial Restrictions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7640836" y="5294114"/>
            <a:ext cx="6235541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6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Training focused exclusively on white artisans.</a:t>
            </a:r>
            <a:endParaRPr lang="en-US" sz="16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423" y="5905619"/>
            <a:ext cx="1077278" cy="1586151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640836" y="6121003"/>
            <a:ext cx="2693194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Provincial Governance</a:t>
            </a:r>
            <a:endParaRPr lang="en-US" sz="2100" dirty="0"/>
          </a:p>
        </p:txBody>
      </p:sp>
      <p:sp>
        <p:nvSpPr>
          <p:cNvPr id="15" name="Text 8"/>
          <p:cNvSpPr/>
          <p:nvPr/>
        </p:nvSpPr>
        <p:spPr>
          <a:xfrm>
            <a:off x="7640836" y="6586776"/>
            <a:ext cx="6235541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6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No national legislation existed. Provincial ordinances governed training.</a:t>
            </a:r>
            <a:endParaRPr lang="en-US" sz="1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69288"/>
            <a:ext cx="920126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Industrial Consolidation (1920s-1940s)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131695"/>
            <a:ext cx="2173724" cy="1306949"/>
          </a:xfrm>
          <a:prstGeom prst="roundRect">
            <a:avLst>
              <a:gd name="adj" fmla="val 2603"/>
            </a:avLst>
          </a:prstGeom>
          <a:solidFill>
            <a:srgbClr val="F2EEEE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1167" y="2585799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358509"/>
            <a:ext cx="304014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Apprenticeship Act No. 26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2848928"/>
            <a:ext cx="607956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Passed in 1922 to standardize training practices nationwide.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423404"/>
            <a:ext cx="10642402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</p:sp>
      <p:sp>
        <p:nvSpPr>
          <p:cNvPr id="8" name="Shape 5"/>
          <p:cNvSpPr/>
          <p:nvPr/>
        </p:nvSpPr>
        <p:spPr>
          <a:xfrm>
            <a:off x="793790" y="3551992"/>
            <a:ext cx="4347567" cy="1306949"/>
          </a:xfrm>
          <a:prstGeom prst="roundRect">
            <a:avLst>
              <a:gd name="adj" fmla="val 2603"/>
            </a:avLst>
          </a:prstGeom>
          <a:solidFill>
            <a:srgbClr val="F2EEEE"/>
          </a:solidFill>
          <a:ln/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089" y="4006096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37788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Standard Contracts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269224"/>
            <a:ext cx="60132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Formalized duration, wages, and conditions for apprentices.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4843701"/>
            <a:ext cx="8468558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</p:sp>
      <p:sp>
        <p:nvSpPr>
          <p:cNvPr id="13" name="Shape 9"/>
          <p:cNvSpPr/>
          <p:nvPr/>
        </p:nvSpPr>
        <p:spPr>
          <a:xfrm>
            <a:off x="793790" y="4972288"/>
            <a:ext cx="6521410" cy="1306949"/>
          </a:xfrm>
          <a:prstGeom prst="roundRect">
            <a:avLst>
              <a:gd name="adj" fmla="val 2603"/>
            </a:avLst>
          </a:prstGeom>
          <a:solidFill>
            <a:srgbClr val="F2EEEE"/>
          </a:solidFill>
          <a:ln/>
        </p:spPr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011" y="5426393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1991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World War II Impact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5689521"/>
            <a:ext cx="49685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War increased industrial demand for skilled labor.</a:t>
            </a:r>
            <a:endParaRPr lang="en-US" sz="1750" dirty="0"/>
          </a:p>
        </p:txBody>
      </p:sp>
      <p:sp>
        <p:nvSpPr>
          <p:cNvPr id="17" name="Text 12"/>
          <p:cNvSpPr/>
          <p:nvPr/>
        </p:nvSpPr>
        <p:spPr>
          <a:xfrm>
            <a:off x="793790" y="653438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Despite standardization, the system remained racially exclusive. Only white males could access formal apprenticeship opportunities.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1100792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Apartheid Era &amp; Job Reservation (1950s-1980s)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Bantu Education Act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1953 legislation formalized educational segregation.</a:t>
            </a:r>
            <a:endParaRPr lang="en-US" sz="17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Manpower Training Act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35196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1963 law replaced Apprenticeship Act with expanded focus.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Technical Colleges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Network expanded but remained racially segregated.</a:t>
            </a:r>
            <a:endParaRPr lang="en-US" sz="17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Job Reservation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0453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Black South Africans faced severe restrictions in skilled trades.</a:t>
            </a:r>
            <a:endParaRPr lang="en-US" sz="1750" dirty="0"/>
          </a:p>
        </p:txBody>
      </p:sp>
      <p:pic>
        <p:nvPicPr>
          <p:cNvPr id="17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1261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Towards Inclusion (1970s-1980s)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670334"/>
            <a:ext cx="3664863" cy="2749987"/>
          </a:xfrm>
          <a:prstGeom prst="roundRect">
            <a:avLst>
              <a:gd name="adj" fmla="val 1237"/>
            </a:avLst>
          </a:prstGeom>
          <a:solidFill>
            <a:srgbClr val="F2EEEE"/>
          </a:solidFill>
          <a:ln/>
        </p:spPr>
      </p:sp>
      <p:sp>
        <p:nvSpPr>
          <p:cNvPr id="5" name="Text 2"/>
          <p:cNvSpPr/>
          <p:nvPr/>
        </p:nvSpPr>
        <p:spPr>
          <a:xfrm>
            <a:off x="6507004" y="28971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Skills Demand Growth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07004" y="3387566"/>
            <a:ext cx="3211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Economic expansion created workforce shortages. Industries pressured government for training reform.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670334"/>
            <a:ext cx="3664863" cy="2749987"/>
          </a:xfrm>
          <a:prstGeom prst="roundRect">
            <a:avLst>
              <a:gd name="adj" fmla="val 1237"/>
            </a:avLst>
          </a:prstGeom>
          <a:solidFill>
            <a:srgbClr val="F2EEEE"/>
          </a:solidFill>
          <a:ln/>
        </p:spPr>
      </p:sp>
      <p:sp>
        <p:nvSpPr>
          <p:cNvPr id="8" name="Text 5"/>
          <p:cNvSpPr/>
          <p:nvPr/>
        </p:nvSpPr>
        <p:spPr>
          <a:xfrm>
            <a:off x="10398681" y="2897148"/>
            <a:ext cx="32112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Manpower Act Amendments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398681" y="3741896"/>
            <a:ext cx="3211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Legal changes allowed limited access for Black South Africans. Restrictions remained significant.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647134"/>
            <a:ext cx="7556421" cy="1669852"/>
          </a:xfrm>
          <a:prstGeom prst="roundRect">
            <a:avLst>
              <a:gd name="adj" fmla="val 2038"/>
            </a:avLst>
          </a:prstGeom>
          <a:solidFill>
            <a:srgbClr val="F2EEEE"/>
          </a:solidFill>
          <a:ln/>
        </p:spPr>
      </p:sp>
      <p:sp>
        <p:nvSpPr>
          <p:cNvPr id="11" name="Text 8"/>
          <p:cNvSpPr/>
          <p:nvPr/>
        </p:nvSpPr>
        <p:spPr>
          <a:xfrm>
            <a:off x="6507004" y="5873948"/>
            <a:ext cx="337446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Homeland Technical Schools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07004" y="6364367"/>
            <a:ext cx="71027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Separate facilities established in Bantustans. Quality and resources varied dramatically.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25962"/>
            <a:ext cx="770798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Transition to Democracy (1990s)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8348" y="2188369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892" y="2804398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4151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Skills Development Act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2905601"/>
            <a:ext cx="49970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1998 legislation revolutionized vocational training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508415"/>
            <a:ext cx="8592860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381" y="3551992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4006096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3778806"/>
            <a:ext cx="350043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Skills Development Levies Act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269224"/>
            <a:ext cx="645294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Established funding mechanism through employer contributions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4872038"/>
            <a:ext cx="7516773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4915614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773" y="5369719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1424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SAQA and NQF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5632847"/>
            <a:ext cx="550080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Created qualification framework and quality assurance</a:t>
            </a:r>
            <a:endParaRPr lang="en-US" sz="1750" dirty="0"/>
          </a:p>
        </p:txBody>
      </p:sp>
      <p:sp>
        <p:nvSpPr>
          <p:cNvPr id="17" name="Text 9"/>
          <p:cNvSpPr/>
          <p:nvPr/>
        </p:nvSpPr>
        <p:spPr>
          <a:xfrm>
            <a:off x="793790" y="647771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The democratic transition brought fundamental reforms aimed at inclusivity. SETAs replaced industry training boards. Learnerships expanded opportunities beyond traditional apprenticeships.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9733" y="827603"/>
            <a:ext cx="7221022" cy="6425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050"/>
              </a:lnSpc>
              <a:buNone/>
            </a:pPr>
            <a:r>
              <a:rPr lang="en-US" sz="40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Modern Reforms (2000s-Present)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719733" y="2009894"/>
            <a:ext cx="462677" cy="462677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85" y="2048470"/>
            <a:ext cx="308372" cy="38552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388031" y="2009894"/>
            <a:ext cx="3069550" cy="321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NQF Amendment Act (2008)</a:t>
            </a:r>
            <a:endParaRPr lang="en-US" sz="2000" dirty="0"/>
          </a:p>
        </p:txBody>
      </p:sp>
      <p:sp>
        <p:nvSpPr>
          <p:cNvPr id="7" name="Text 3"/>
          <p:cNvSpPr/>
          <p:nvPr/>
        </p:nvSpPr>
        <p:spPr>
          <a:xfrm>
            <a:off x="1388031" y="2454473"/>
            <a:ext cx="7036237" cy="6579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Created QCTO to oversee occupational qualifications. Established formal quality assurance systems.</a:t>
            </a: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>
            <a:off x="719733" y="3549372"/>
            <a:ext cx="462677" cy="462677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85" y="3587948"/>
            <a:ext cx="308372" cy="38552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388031" y="3549372"/>
            <a:ext cx="3045143" cy="321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NAMB Establishment (2010)</a:t>
            </a:r>
            <a:endParaRPr lang="en-US" sz="2000" dirty="0"/>
          </a:p>
        </p:txBody>
      </p:sp>
      <p:sp>
        <p:nvSpPr>
          <p:cNvPr id="11" name="Text 6"/>
          <p:cNvSpPr/>
          <p:nvPr/>
        </p:nvSpPr>
        <p:spPr>
          <a:xfrm>
            <a:off x="1388031" y="3993952"/>
            <a:ext cx="7036237" cy="6579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National Artisan Moderation Body standardized trade testing. Improved consistency across provinces.</a:t>
            </a:r>
            <a:endParaRPr lang="en-US" sz="1600" dirty="0"/>
          </a:p>
        </p:txBody>
      </p:sp>
      <p:sp>
        <p:nvSpPr>
          <p:cNvPr id="12" name="Shape 7"/>
          <p:cNvSpPr/>
          <p:nvPr/>
        </p:nvSpPr>
        <p:spPr>
          <a:xfrm>
            <a:off x="719733" y="5088850"/>
            <a:ext cx="462677" cy="462677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85" y="5127427"/>
            <a:ext cx="308372" cy="38552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388031" y="5088850"/>
            <a:ext cx="3004066" cy="321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Decade of the Artisan (2015)</a:t>
            </a:r>
            <a:endParaRPr lang="en-US" sz="2000" dirty="0"/>
          </a:p>
        </p:txBody>
      </p:sp>
      <p:sp>
        <p:nvSpPr>
          <p:cNvPr id="15" name="Text 9"/>
          <p:cNvSpPr/>
          <p:nvPr/>
        </p:nvSpPr>
        <p:spPr>
          <a:xfrm>
            <a:off x="1388031" y="5533430"/>
            <a:ext cx="7036237" cy="6579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Campaign promoted technical careers. Aimed to produce 30,000 artisans annually.</a:t>
            </a:r>
            <a:endParaRPr lang="en-US" sz="1600" dirty="0"/>
          </a:p>
        </p:txBody>
      </p:sp>
      <p:sp>
        <p:nvSpPr>
          <p:cNvPr id="16" name="Shape 10"/>
          <p:cNvSpPr/>
          <p:nvPr/>
        </p:nvSpPr>
        <p:spPr>
          <a:xfrm>
            <a:off x="719733" y="6628328"/>
            <a:ext cx="462677" cy="462677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pic>
        <p:nvPicPr>
          <p:cNvPr id="17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885" y="6666905"/>
            <a:ext cx="308372" cy="385524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388031" y="6628328"/>
            <a:ext cx="2960132" cy="321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Ministerial Directive (2023)</a:t>
            </a:r>
            <a:endParaRPr lang="en-US" sz="2000" dirty="0"/>
          </a:p>
        </p:txBody>
      </p:sp>
      <p:sp>
        <p:nvSpPr>
          <p:cNvPr id="19" name="Text 12"/>
          <p:cNvSpPr/>
          <p:nvPr/>
        </p:nvSpPr>
        <p:spPr>
          <a:xfrm>
            <a:off x="1388031" y="7072908"/>
            <a:ext cx="7036237" cy="328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Phased out legacy qualifications. Transitioned to occupational certificates.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8669" y="788075"/>
            <a:ext cx="5691783" cy="695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450"/>
              </a:lnSpc>
              <a:buNone/>
            </a:pPr>
            <a:r>
              <a:rPr lang="en-US" sz="43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Key Legislation Timeline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778669" y="1817132"/>
            <a:ext cx="7586663" cy="5624274"/>
          </a:xfrm>
          <a:prstGeom prst="roundRect">
            <a:avLst>
              <a:gd name="adj" fmla="val 593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786289" y="1824752"/>
            <a:ext cx="7570589" cy="63817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1009769" y="1965841"/>
            <a:ext cx="2074545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Year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3536752" y="1965841"/>
            <a:ext cx="2070735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Legislation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6059924" y="1965841"/>
            <a:ext cx="2074545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Impact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786289" y="2462927"/>
            <a:ext cx="7570589" cy="99417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1009769" y="2604016"/>
            <a:ext cx="2074545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1922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3536752" y="2604016"/>
            <a:ext cx="2070735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Apprenticeship Act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6059924" y="2604016"/>
            <a:ext cx="2074545" cy="711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Formalized artisan training (whites only)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86289" y="3457099"/>
            <a:ext cx="7570589" cy="99417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1009769" y="3598188"/>
            <a:ext cx="2074545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1953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3536752" y="3598188"/>
            <a:ext cx="2070735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Bantu Education Act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6059924" y="3598188"/>
            <a:ext cx="2074545" cy="711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Segregated technical education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786289" y="4451271"/>
            <a:ext cx="7570589" cy="99417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1009769" y="4592360"/>
            <a:ext cx="2074545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1963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3536752" y="4592360"/>
            <a:ext cx="2070735" cy="711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Manpower Training Act</a:t>
            </a:r>
            <a:endParaRPr lang="en-US" sz="1750" dirty="0"/>
          </a:p>
        </p:txBody>
      </p:sp>
      <p:sp>
        <p:nvSpPr>
          <p:cNvPr id="20" name="Text 17"/>
          <p:cNvSpPr/>
          <p:nvPr/>
        </p:nvSpPr>
        <p:spPr>
          <a:xfrm>
            <a:off x="6059924" y="4592360"/>
            <a:ext cx="2074545" cy="711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Expanded training for whites</a:t>
            </a:r>
            <a:endParaRPr lang="en-US" sz="1750" dirty="0"/>
          </a:p>
        </p:txBody>
      </p:sp>
      <p:sp>
        <p:nvSpPr>
          <p:cNvPr id="21" name="Shape 18"/>
          <p:cNvSpPr/>
          <p:nvPr/>
        </p:nvSpPr>
        <p:spPr>
          <a:xfrm>
            <a:off x="786289" y="5445443"/>
            <a:ext cx="7570589" cy="99417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2" name="Text 19"/>
          <p:cNvSpPr/>
          <p:nvPr/>
        </p:nvSpPr>
        <p:spPr>
          <a:xfrm>
            <a:off x="1009769" y="5586532"/>
            <a:ext cx="2074545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1998</a:t>
            </a:r>
            <a:endParaRPr lang="en-US" sz="1750" dirty="0"/>
          </a:p>
        </p:txBody>
      </p:sp>
      <p:sp>
        <p:nvSpPr>
          <p:cNvPr id="23" name="Text 20"/>
          <p:cNvSpPr/>
          <p:nvPr/>
        </p:nvSpPr>
        <p:spPr>
          <a:xfrm>
            <a:off x="3536752" y="5586532"/>
            <a:ext cx="2070735" cy="711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Skills Development Act</a:t>
            </a:r>
            <a:endParaRPr lang="en-US" sz="1750" dirty="0"/>
          </a:p>
        </p:txBody>
      </p:sp>
      <p:sp>
        <p:nvSpPr>
          <p:cNvPr id="24" name="Text 21"/>
          <p:cNvSpPr/>
          <p:nvPr/>
        </p:nvSpPr>
        <p:spPr>
          <a:xfrm>
            <a:off x="6059924" y="5586532"/>
            <a:ext cx="2074545" cy="711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Created SETAs, learnerships</a:t>
            </a:r>
            <a:endParaRPr lang="en-US" sz="1750" dirty="0"/>
          </a:p>
        </p:txBody>
      </p:sp>
      <p:sp>
        <p:nvSpPr>
          <p:cNvPr id="25" name="Shape 22"/>
          <p:cNvSpPr/>
          <p:nvPr/>
        </p:nvSpPr>
        <p:spPr>
          <a:xfrm>
            <a:off x="786289" y="6439614"/>
            <a:ext cx="7570589" cy="99417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6" name="Text 23"/>
          <p:cNvSpPr/>
          <p:nvPr/>
        </p:nvSpPr>
        <p:spPr>
          <a:xfrm>
            <a:off x="1009769" y="6580703"/>
            <a:ext cx="2074545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2008</a:t>
            </a:r>
            <a:endParaRPr lang="en-US" sz="1750" dirty="0"/>
          </a:p>
        </p:txBody>
      </p:sp>
      <p:sp>
        <p:nvSpPr>
          <p:cNvPr id="27" name="Text 24"/>
          <p:cNvSpPr/>
          <p:nvPr/>
        </p:nvSpPr>
        <p:spPr>
          <a:xfrm>
            <a:off x="3536752" y="6580703"/>
            <a:ext cx="2070735" cy="711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NQF Amendment Act</a:t>
            </a:r>
            <a:endParaRPr lang="en-US" sz="1750" dirty="0"/>
          </a:p>
        </p:txBody>
      </p:sp>
      <p:sp>
        <p:nvSpPr>
          <p:cNvPr id="28" name="Text 25"/>
          <p:cNvSpPr/>
          <p:nvPr/>
        </p:nvSpPr>
        <p:spPr>
          <a:xfrm>
            <a:off x="6059924" y="6580703"/>
            <a:ext cx="2074545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Established QCTO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2025-04-13T13:11:10Z</dcterms:created>
  <dcterms:modified xsi:type="dcterms:W3CDTF">2025-04-13T13:11:10Z</dcterms:modified>
</cp:coreProperties>
</file>